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3" r:id="rId11"/>
    <p:sldId id="264" r:id="rId12"/>
    <p:sldId id="265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55E51F-EBB0-4AD3-B294-A0CC6415D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6A3D20-D90E-4269-A736-C380EB76C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tionary.org/wiki/mo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EeADQN8J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C:\kcvs\martin\phys\phys399\lectures\strings\bass.mp3" TargetMode="External"/><Relationship Id="rId13" Type="http://schemas.openxmlformats.org/officeDocument/2006/relationships/image" Target="../media/image7.png"/><Relationship Id="rId3" Type="http://schemas.microsoft.com/office/2007/relationships/media" Target="file:///C:\kcvs\martin\phys\phys399\lectures\strings\violin.mp3" TargetMode="External"/><Relationship Id="rId7" Type="http://schemas.microsoft.com/office/2007/relationships/media" Target="file:///C:\kcvs\martin\phys\phys399\lectures\strings\bass.mp3" TargetMode="External"/><Relationship Id="rId12" Type="http://schemas.openxmlformats.org/officeDocument/2006/relationships/image" Target="../media/image6.png"/><Relationship Id="rId2" Type="http://schemas.openxmlformats.org/officeDocument/2006/relationships/audio" Target="file:///C:\kcvs\martin\phys\phys399\lectures\strings\cello.mp3" TargetMode="External"/><Relationship Id="rId1" Type="http://schemas.microsoft.com/office/2007/relationships/media" Target="file:///C:\kcvs\martin\phys\phys399\lectures\strings\cello.mp3" TargetMode="External"/><Relationship Id="rId6" Type="http://schemas.openxmlformats.org/officeDocument/2006/relationships/audio" Target="file:///C:\kcvs\martin\phys\phys399\lectures\strings\viola.mp3" TargetMode="External"/><Relationship Id="rId11" Type="http://schemas.openxmlformats.org/officeDocument/2006/relationships/image" Target="../media/image5.png"/><Relationship Id="rId5" Type="http://schemas.microsoft.com/office/2007/relationships/media" Target="file:///C:\kcvs\martin\phys\phys399\lectures\strings\viola.mp3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audio" Target="file:///C:\kcvs\martin\phys\phys399\lectures\strings\violin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C:\kcvs\martin\phys\phys399\lectures\strings\2_1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C:\kcvs\martin\phys\phys399\lectures\strings\1_1.mp3" TargetMode="External"/><Relationship Id="rId1" Type="http://schemas.microsoft.com/office/2007/relationships/media" Target="file:///C:\kcvs\martin\phys\phys399\lectures\strings\1_1.mp3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audio" Target="file:///C:\kcvs\martin\phys\phys399\lectures\strings\2_1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88640"/>
            <a:ext cx="9536846" cy="633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Stringed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Importance of Impedance…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 measure of opposition to </a:t>
            </a:r>
            <a:r>
              <a:rPr lang="en-CA" dirty="0">
                <a:hlinkClick r:id="rId2" tooltip="motion"/>
              </a:rPr>
              <a:t>motion</a:t>
            </a:r>
            <a:r>
              <a:rPr lang="en-CA" dirty="0"/>
              <a:t> of something subjected to a force</a:t>
            </a:r>
          </a:p>
          <a:p>
            <a:r>
              <a:rPr lang="en-CA" dirty="0"/>
              <a:t>Any change in impedance will result in some wave reflection.  A wave on a string is reflected strongly if it encounters a barrier having high impedance</a:t>
            </a:r>
          </a:p>
          <a:p>
            <a:r>
              <a:rPr lang="en-CA" dirty="0"/>
              <a:t>The  bridge on a violin plays a critical role in transmitting some of the vibrational energy of the string to the body of the violin</a:t>
            </a:r>
          </a:p>
          <a:p>
            <a:r>
              <a:rPr lang="en-CA" dirty="0"/>
              <a:t>Bridge of the violin has just enough impedance (about 1000x that of the string) to let energy slowly transfer from the string to the violin body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Bridge…</a:t>
            </a:r>
            <a:endParaRPr lang="en-US" dirty="0"/>
          </a:p>
        </p:txBody>
      </p:sp>
      <p:pic>
        <p:nvPicPr>
          <p:cNvPr id="6" name="Content Placeholder 5" descr="bri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284984"/>
            <a:ext cx="5076564" cy="3384376"/>
          </a:xfrm>
        </p:spPr>
      </p:pic>
      <p:pic>
        <p:nvPicPr>
          <p:cNvPr id="9" name="Snagit_PPT4D6F" descr="PPT4D6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304762" cy="2095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Visualizing the Vibration of a Violin</a:t>
            </a:r>
            <a:endParaRPr lang="en-US" dirty="0"/>
          </a:p>
        </p:txBody>
      </p:sp>
      <p:pic>
        <p:nvPicPr>
          <p:cNvPr id="6" name="Snagit_PPT4D81" descr="PPT4D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809" y="2059424"/>
            <a:ext cx="7552381" cy="4057143"/>
          </a:xfrm>
        </p:spPr>
      </p:pic>
      <p:sp>
        <p:nvSpPr>
          <p:cNvPr id="7" name="TextBox 6"/>
          <p:cNvSpPr txBox="1"/>
          <p:nvPr/>
        </p:nvSpPr>
        <p:spPr>
          <a:xfrm>
            <a:off x="55801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Watch this on YouTube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Chladni</a:t>
            </a:r>
            <a:r>
              <a:rPr lang="en-CA" dirty="0"/>
              <a:t> Patterns on Violin…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86808" cy="4625609"/>
          </a:xfrm>
        </p:spPr>
        <p:txBody>
          <a:bodyPr>
            <a:normAutofit/>
          </a:bodyPr>
          <a:lstStyle/>
          <a:p>
            <a:r>
              <a:rPr lang="en-US" sz="2800" dirty="0"/>
              <a:t>The body of the violin oscillates in a complex set of modes</a:t>
            </a:r>
          </a:p>
          <a:p>
            <a:r>
              <a:rPr lang="en-US" sz="2800" dirty="0"/>
              <a:t>The frequencies of some of these modes should be similar to the fundamentals of the G-D-A-E strings</a:t>
            </a:r>
          </a:p>
        </p:txBody>
      </p:sp>
      <p:pic>
        <p:nvPicPr>
          <p:cNvPr id="4" name="Snagit_PPTDB01">
            <a:extLst>
              <a:ext uri="{FF2B5EF4-FFF2-40B4-BE49-F238E27FC236}">
                <a16:creationId xmlns:a16="http://schemas.microsoft.com/office/drawing/2014/main" id="{B49B61E4-966A-468B-B06A-3DA116831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5191"/>
            <a:ext cx="3310275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8797-8095-4FA2-8013-C3B900ED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Fretted Instruments…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45BD-ECAF-48D6-967D-15901ECB8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6419056" cy="4625609"/>
          </a:xfrm>
        </p:spPr>
        <p:txBody>
          <a:bodyPr>
            <a:normAutofit/>
          </a:bodyPr>
          <a:lstStyle/>
          <a:p>
            <a:r>
              <a:rPr lang="en-CA" sz="2800" dirty="0"/>
              <a:t>Guitars, </a:t>
            </a:r>
            <a:r>
              <a:rPr lang="en-CA" sz="2800" dirty="0" err="1"/>
              <a:t>dulcimers,lutes</a:t>
            </a:r>
            <a:r>
              <a:rPr lang="en-CA" sz="2800" dirty="0"/>
              <a:t>, banjo, mandolin, ukulele…</a:t>
            </a:r>
          </a:p>
          <a:p>
            <a:r>
              <a:rPr lang="en-CA" sz="2800" dirty="0"/>
              <a:t>Guitar frets are positioned between the nut and bridge according to the “rule of 18”</a:t>
            </a:r>
          </a:p>
        </p:txBody>
      </p:sp>
      <p:pic>
        <p:nvPicPr>
          <p:cNvPr id="11" name="Snagit_PPTF3CD">
            <a:extLst>
              <a:ext uri="{FF2B5EF4-FFF2-40B4-BE49-F238E27FC236}">
                <a16:creationId xmlns:a16="http://schemas.microsoft.com/office/drawing/2014/main" id="{17691DB4-B0C7-4136-92D8-D8C63DF6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48047"/>
            <a:ext cx="1333333" cy="37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A1DB29-4AC1-4A8A-A080-3075AAE8869F}"/>
              </a:ext>
            </a:extLst>
          </p:cNvPr>
          <p:cNvSpPr txBox="1"/>
          <p:nvPr/>
        </p:nvSpPr>
        <p:spPr>
          <a:xfrm>
            <a:off x="1835696" y="4109623"/>
            <a:ext cx="432048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1</a:t>
            </a:r>
            <a:r>
              <a:rPr lang="en-CA" sz="2400" baseline="30000" dirty="0"/>
              <a:t>st</a:t>
            </a:r>
            <a:r>
              <a:rPr lang="en-CA" sz="2400" dirty="0"/>
              <a:t> fret is 1/18 the distance from nut to bridge, 2</a:t>
            </a:r>
            <a:r>
              <a:rPr lang="en-CA" sz="2400" baseline="30000" dirty="0"/>
              <a:t>nd</a:t>
            </a:r>
            <a:r>
              <a:rPr lang="en-CA" sz="2400" dirty="0"/>
              <a:t> fret is 1/18</a:t>
            </a:r>
            <a:r>
              <a:rPr lang="en-CA" sz="2400" baseline="30000" dirty="0"/>
              <a:t>th</a:t>
            </a:r>
            <a:r>
              <a:rPr lang="en-CA" sz="2400" dirty="0"/>
              <a:t> the remaining distance </a:t>
            </a:r>
            <a:r>
              <a:rPr lang="en-CA" sz="2400" dirty="0" err="1"/>
              <a:t>etc</a:t>
            </a:r>
            <a:r>
              <a:rPr lang="en-CA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048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BB87-6D32-48BC-BE7B-A6906B61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D551C-5B1B-4187-AF6D-FD82A5D5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7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Concepts…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Variety of Stringed Instruments:</a:t>
            </a:r>
          </a:p>
          <a:p>
            <a:pPr lvl="1"/>
            <a:r>
              <a:rPr lang="en-CA" dirty="0"/>
              <a:t>Plucked, struck, bowed, (shaken not stirred!),…</a:t>
            </a:r>
          </a:p>
          <a:p>
            <a:r>
              <a:rPr lang="en-CA" dirty="0"/>
              <a:t>Standing waves on strings</a:t>
            </a:r>
          </a:p>
          <a:p>
            <a:r>
              <a:rPr lang="en-CA" dirty="0"/>
              <a:t>Wave speed on a vibrating string</a:t>
            </a:r>
          </a:p>
          <a:p>
            <a:r>
              <a:rPr lang="en-CA" dirty="0"/>
              <a:t>Fourier composition of waveform</a:t>
            </a:r>
          </a:p>
          <a:p>
            <a:r>
              <a:rPr lang="en-CA" dirty="0"/>
              <a:t>From vibrating string to audible sound – concept of impedance</a:t>
            </a:r>
          </a:p>
          <a:p>
            <a:r>
              <a:rPr lang="en-CA" dirty="0"/>
              <a:t>Anatomy of a stringed instrument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71035" cy="37937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4C85" descr="PPT4C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1628800"/>
            <a:ext cx="4032448" cy="4812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Violin Family</a:t>
            </a:r>
            <a:endParaRPr lang="en-US" dirty="0"/>
          </a:p>
        </p:txBody>
      </p:sp>
      <p:pic>
        <p:nvPicPr>
          <p:cNvPr id="5" name="c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627784" y="5517232"/>
            <a:ext cx="304800" cy="304800"/>
          </a:xfrm>
          <a:prstGeom prst="rect">
            <a:avLst/>
          </a:prstGeom>
        </p:spPr>
      </p:pic>
      <p:pic>
        <p:nvPicPr>
          <p:cNvPr id="7" name="violi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771800" y="1844824"/>
            <a:ext cx="304800" cy="304800"/>
          </a:xfrm>
          <a:prstGeom prst="rect">
            <a:avLst/>
          </a:prstGeom>
        </p:spPr>
      </p:pic>
      <p:pic>
        <p:nvPicPr>
          <p:cNvPr id="8" name="viol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364088" y="1772816"/>
            <a:ext cx="304800" cy="304800"/>
          </a:xfrm>
          <a:prstGeom prst="rect">
            <a:avLst/>
          </a:prstGeom>
        </p:spPr>
      </p:pic>
      <p:pic>
        <p:nvPicPr>
          <p:cNvPr id="9" name="bas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004048" y="6237312"/>
            <a:ext cx="304800" cy="304800"/>
          </a:xfrm>
          <a:prstGeom prst="rect">
            <a:avLst/>
          </a:prstGeom>
        </p:spPr>
      </p:pic>
      <p:pic>
        <p:nvPicPr>
          <p:cNvPr id="1026" name="Picture 2" descr="Image result for Antonio Stradivar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628800"/>
            <a:ext cx="1907704" cy="13184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306896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Antonio Stradivari (1644-1737) Cremona</a:t>
            </a:r>
            <a:endParaRPr lang="en-US" sz="1000" dirty="0"/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429000"/>
            <a:ext cx="1312603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5589240"/>
            <a:ext cx="206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Nicola Amati (1596- 1684) Cremona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32240" y="2060848"/>
            <a:ext cx="22349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Andrea Guarneri (1626-1698) Cremona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 of Standing Waves…</a:t>
            </a:r>
            <a:endParaRPr lang="en-US" dirty="0"/>
          </a:p>
        </p:txBody>
      </p:sp>
      <p:pic>
        <p:nvPicPr>
          <p:cNvPr id="4" name="Snagit_PPT4CF5" descr="PPT4CF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5828572" cy="3047619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04248" y="2780928"/>
          <a:ext cx="127668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520560" imgH="469800" progId="Equation.DSMT4">
                  <p:embed/>
                </p:oleObj>
              </mc:Choice>
              <mc:Fallback>
                <p:oleObj name="Equation" r:id="rId4" imgW="5205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780928"/>
                        <a:ext cx="127668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Masters – Old and New…</a:t>
            </a:r>
            <a:endParaRPr lang="en-US" dirty="0"/>
          </a:p>
        </p:txBody>
      </p:sp>
      <p:pic>
        <p:nvPicPr>
          <p:cNvPr id="5" name="Snagit_PPT4D14" descr="PPT4D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772816"/>
            <a:ext cx="7923810" cy="3257143"/>
          </a:xfrm>
          <a:prstGeom prst="rect">
            <a:avLst/>
          </a:prstGeom>
        </p:spPr>
      </p:pic>
      <p:pic>
        <p:nvPicPr>
          <p:cNvPr id="6" name="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75656" y="5362006"/>
            <a:ext cx="304800" cy="304800"/>
          </a:xfrm>
          <a:prstGeom prst="rect">
            <a:avLst/>
          </a:prstGeom>
        </p:spPr>
      </p:pic>
      <p:pic>
        <p:nvPicPr>
          <p:cNvPr id="7" name="2_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63544" y="5337219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446" y="548961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Which is the </a:t>
            </a:r>
            <a:r>
              <a:rPr lang="en-CA" dirty="0" err="1"/>
              <a:t>Strad</a:t>
            </a:r>
            <a:r>
              <a:rPr lang="en-CA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a Violin…</a:t>
            </a:r>
            <a:endParaRPr lang="en-US" dirty="0"/>
          </a:p>
        </p:txBody>
      </p:sp>
      <p:pic>
        <p:nvPicPr>
          <p:cNvPr id="4" name="Snagit_PPT4D26" descr="PPT4D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9142" y="1787995"/>
            <a:ext cx="5485715" cy="460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BD8C-F14C-4FB7-A317-7712A3F1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Strings…</a:t>
            </a:r>
          </a:p>
        </p:txBody>
      </p:sp>
      <p:pic>
        <p:nvPicPr>
          <p:cNvPr id="18434" name="Picture 2" descr="http://newt.phys.unsw.edu.au/~jw/graphics/stickslip.gif">
            <a:extLst>
              <a:ext uri="{FF2B5EF4-FFF2-40B4-BE49-F238E27FC236}">
                <a16:creationId xmlns:a16="http://schemas.microsoft.com/office/drawing/2014/main" id="{FBE7B01A-9A9F-426A-851B-537D94ED0303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085181"/>
            <a:ext cx="3429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8E38C-3E0C-4D96-B6A5-BB09AE5863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Helmholtz – stick/slip process</a:t>
            </a:r>
          </a:p>
          <a:p>
            <a:r>
              <a:rPr lang="en-CA" dirty="0"/>
              <a:t>If “proper” bowing pressure is maintained the stick/slip process is driven by the fundamental mode of the string</a:t>
            </a:r>
          </a:p>
          <a:p>
            <a:r>
              <a:rPr lang="en-CA" dirty="0"/>
              <a:t>Bowing allows a continuous input of energy to the violin</a:t>
            </a:r>
          </a:p>
        </p:txBody>
      </p:sp>
    </p:spTree>
    <p:extLst>
      <p:ext uri="{BB962C8B-B14F-4D97-AF65-F5344CB8AC3E}">
        <p14:creationId xmlns:p14="http://schemas.microsoft.com/office/powerpoint/2010/main" val="18135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BD8C-F14C-4FB7-A317-7712A3F1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Bowing Speed…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28E38C-3E0C-4D96-B6A5-BB09AE58636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763" y="1916832"/>
                <a:ext cx="8363272" cy="462381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Bowing speed affects how far the string travels during the “stick” phase of motion – hence amplitude of the resulting standing wave</a:t>
                </a:r>
                <a:br>
                  <a:rPr lang="en-CA" dirty="0"/>
                </a:br>
                <a:br>
                  <a:rPr lang="en-CA" dirty="0"/>
                </a:br>
                <a:r>
                  <a:rPr lang="en-CA" dirty="0"/>
                  <a:t>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𝑛𝑓</m:t>
                        </m:r>
                      </m:den>
                    </m:f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 = amplitude, </a:t>
                </a:r>
                <a:r>
                  <a:rPr lang="en-CA" dirty="0" err="1"/>
                  <a:t>v</a:t>
                </a:r>
                <a:r>
                  <a:rPr lang="en-CA" baseline="-25000" dirty="0" err="1"/>
                  <a:t>b</a:t>
                </a:r>
                <a:r>
                  <a:rPr lang="en-CA" dirty="0"/>
                  <a:t> = bow speed, f = frequency, n = position</a:t>
                </a:r>
                <a:br>
                  <a:rPr lang="en-CA" dirty="0"/>
                </a:br>
                <a:endParaRPr lang="en-CA" dirty="0"/>
              </a:p>
              <a:p>
                <a:r>
                  <a:rPr lang="en-CA" dirty="0"/>
                  <a:t>There is a balance between bow pressure and bow speed as well as location </a:t>
                </a:r>
                <a:r>
                  <a:rPr lang="en-CA" dirty="0" err="1"/>
                  <a:t>wrt</a:t>
                </a:r>
                <a:r>
                  <a:rPr lang="en-CA" dirty="0"/>
                  <a:t> bridge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28E38C-3E0C-4D96-B6A5-BB09AE586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763" y="1916832"/>
                <a:ext cx="8363272" cy="4623816"/>
              </a:xfrm>
              <a:blipFill>
                <a:blip r:embed="rId2"/>
                <a:stretch>
                  <a:fillRect t="-264" r="-22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23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2690</TotalTime>
  <Words>247</Words>
  <Application>Microsoft Office PowerPoint</Application>
  <PresentationFormat>On-screen Show (4:3)</PresentationFormat>
  <Paragraphs>40</Paragraphs>
  <Slides>15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Corbel</vt:lpstr>
      <vt:lpstr>Wingdings</vt:lpstr>
      <vt:lpstr>Wingdings 2</vt:lpstr>
      <vt:lpstr>Wingdings 3</vt:lpstr>
      <vt:lpstr>Module</vt:lpstr>
      <vt:lpstr>Equation</vt:lpstr>
      <vt:lpstr>Stringed Instruments</vt:lpstr>
      <vt:lpstr>Key Concepts…</vt:lpstr>
      <vt:lpstr>PowerPoint Presentation</vt:lpstr>
      <vt:lpstr>Violin Family</vt:lpstr>
      <vt:lpstr>Review of Standing Waves…</vt:lpstr>
      <vt:lpstr>Masters – Old and New…</vt:lpstr>
      <vt:lpstr>Parts of a Violin…</vt:lpstr>
      <vt:lpstr>The Strings…</vt:lpstr>
      <vt:lpstr>Bowing Speed…</vt:lpstr>
      <vt:lpstr>Importance of Impedance…</vt:lpstr>
      <vt:lpstr>The Bridge…</vt:lpstr>
      <vt:lpstr>Visualizing the Vibration of a Violin</vt:lpstr>
      <vt:lpstr>Chladni Patterns on Violin…</vt:lpstr>
      <vt:lpstr>Fretted Instruments…</vt:lpstr>
      <vt:lpstr>PowerPoint Presentation</vt:lpstr>
    </vt:vector>
  </TitlesOfParts>
  <Company>The King's University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Stringed Instruments</dc:title>
  <dc:creator>The King's University College</dc:creator>
  <cp:lastModifiedBy>Brian Martin</cp:lastModifiedBy>
  <cp:revision>27</cp:revision>
  <dcterms:created xsi:type="dcterms:W3CDTF">2017-02-07T23:20:19Z</dcterms:created>
  <dcterms:modified xsi:type="dcterms:W3CDTF">2019-03-01T14:59:13Z</dcterms:modified>
</cp:coreProperties>
</file>